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71" r:id="rId1"/>
  </p:sldMasterIdLst>
  <p:notesMasterIdLst>
    <p:notesMasterId r:id="rId35"/>
  </p:notesMasterIdLst>
  <p:sldIdLst>
    <p:sldId id="256" r:id="rId2"/>
    <p:sldId id="257" r:id="rId3"/>
    <p:sldId id="259" r:id="rId4"/>
    <p:sldId id="260" r:id="rId5"/>
    <p:sldId id="261" r:id="rId6"/>
    <p:sldId id="277" r:id="rId7"/>
    <p:sldId id="278" r:id="rId8"/>
    <p:sldId id="279" r:id="rId9"/>
    <p:sldId id="280" r:id="rId10"/>
    <p:sldId id="262" r:id="rId11"/>
    <p:sldId id="281" r:id="rId12"/>
    <p:sldId id="282" r:id="rId13"/>
    <p:sldId id="300" r:id="rId14"/>
    <p:sldId id="301" r:id="rId15"/>
    <p:sldId id="263" r:id="rId16"/>
    <p:sldId id="267" r:id="rId17"/>
    <p:sldId id="283" r:id="rId18"/>
    <p:sldId id="305" r:id="rId19"/>
    <p:sldId id="306" r:id="rId20"/>
    <p:sldId id="264" r:id="rId21"/>
    <p:sldId id="303" r:id="rId22"/>
    <p:sldId id="304" r:id="rId23"/>
    <p:sldId id="308" r:id="rId24"/>
    <p:sldId id="307" r:id="rId25"/>
    <p:sldId id="309" r:id="rId26"/>
    <p:sldId id="310" r:id="rId27"/>
    <p:sldId id="311" r:id="rId28"/>
    <p:sldId id="312" r:id="rId29"/>
    <p:sldId id="313" r:id="rId30"/>
    <p:sldId id="314" r:id="rId31"/>
    <p:sldId id="315" r:id="rId32"/>
    <p:sldId id="316" r:id="rId33"/>
    <p:sldId id="317" r:id="rId34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823"/>
    <p:restoredTop sz="94648"/>
  </p:normalViewPr>
  <p:slideViewPr>
    <p:cSldViewPr snapToGrid="0">
      <p:cViewPr>
        <p:scale>
          <a:sx n="155" d="100"/>
          <a:sy n="155" d="100"/>
        </p:scale>
        <p:origin x="608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163071522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0e28bffb8_2_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g70e28bffb8_2_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e28bffb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e28bffb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e28bffb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e28bffb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4912746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e28bffb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e28bffb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86271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e28bffb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e28bffb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090121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70e28bffb8_6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70e28bffb8_6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3323241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70e28bffb8_2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g70e28bffb8_2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5831794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3559089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142320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70e28bffb8_2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g70e28bffb8_2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70e28bffb8_2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g70e28bffb8_2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87391404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77201877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70e28bffb8_2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3" name="Google Shape;263;g70e28bffb8_2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6882437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0e28bffb8_2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g70e28bffb8_2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0e28bffb8_2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g70e28bffb8_2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e28bffb8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70e28bffb8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e28bffb8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70e28bffb8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9070784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e28bffb8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70e28bffb8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2262604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e28bffb8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70e28bffb8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426298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0e28bffb8_2_1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g70e28bffb8_2_1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9911302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4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5" name="Google Shape;115;p23"/>
          <p:cNvSpPr txBox="1">
            <a:spLocks noGrp="1"/>
          </p:cNvSpPr>
          <p:nvPr>
            <p:ph type="body" idx="1"/>
          </p:nvPr>
        </p:nvSpPr>
        <p:spPr>
          <a:xfrm rot="5400000">
            <a:off x="2874764" y="-1217414"/>
            <a:ext cx="3394472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16" name="Google Shape;116;p2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2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8" name="Google Shape;118;p2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4"/>
          <p:cNvSpPr txBox="1">
            <a:spLocks noGrp="1"/>
          </p:cNvSpPr>
          <p:nvPr>
            <p:ph type="title"/>
          </p:nvPr>
        </p:nvSpPr>
        <p:spPr>
          <a:xfrm rot="5400000">
            <a:off x="5463778" y="1371600"/>
            <a:ext cx="4388644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4"/>
          <p:cNvSpPr txBox="1">
            <a:spLocks noGrp="1"/>
          </p:cNvSpPr>
          <p:nvPr>
            <p:ph type="body" idx="1"/>
          </p:nvPr>
        </p:nvSpPr>
        <p:spPr>
          <a:xfrm rot="5400000">
            <a:off x="1272778" y="-609599"/>
            <a:ext cx="4388644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122" name="Google Shape;122;p24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24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4" name="Google Shape;124;p24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5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5" name="Google Shape;65;p15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5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5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6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16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6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7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7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6" name="Google Shape;76;p17"/>
          <p:cNvSpPr txBox="1">
            <a:spLocks noGrp="1"/>
          </p:cNvSpPr>
          <p:nvPr>
            <p:ph type="body" idx="2"/>
          </p:nvPr>
        </p:nvSpPr>
        <p:spPr>
          <a:xfrm>
            <a:off x="4648200" y="1200150"/>
            <a:ext cx="4038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77" name="Google Shape;77;p17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7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7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8"/>
          <p:cNvSpPr txBox="1">
            <a:spLocks noGrp="1"/>
          </p:cNvSpPr>
          <p:nvPr>
            <p:ph type="title"/>
          </p:nvPr>
        </p:nvSpPr>
        <p:spPr>
          <a:xfrm>
            <a:off x="722313" y="3305175"/>
            <a:ext cx="7772400" cy="10215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18"/>
          <p:cNvSpPr txBox="1"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8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8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8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9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9"/>
          <p:cNvSpPr txBox="1"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89" name="Google Shape;89;p19"/>
          <p:cNvSpPr txBox="1">
            <a:spLocks noGrp="1"/>
          </p:cNvSpPr>
          <p:nvPr>
            <p:ph type="body" idx="2"/>
          </p:nvPr>
        </p:nvSpPr>
        <p:spPr>
          <a:xfrm>
            <a:off x="457200" y="1631156"/>
            <a:ext cx="4040188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90" name="Google Shape;90;p19"/>
          <p:cNvSpPr txBox="1">
            <a:spLocks noGrp="1"/>
          </p:cNvSpPr>
          <p:nvPr>
            <p:ph type="body" idx="3"/>
          </p:nvPr>
        </p:nvSpPr>
        <p:spPr>
          <a:xfrm>
            <a:off x="4645025" y="1151335"/>
            <a:ext cx="4041775" cy="4798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91" name="Google Shape;91;p19"/>
          <p:cNvSpPr txBox="1">
            <a:spLocks noGrp="1"/>
          </p:cNvSpPr>
          <p:nvPr>
            <p:ph type="body" idx="4"/>
          </p:nvPr>
        </p:nvSpPr>
        <p:spPr>
          <a:xfrm>
            <a:off x="4645025" y="1631156"/>
            <a:ext cx="4041775" cy="29634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92" name="Google Shape;92;p19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3" name="Google Shape;93;p19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9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20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20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20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21"/>
          <p:cNvSpPr txBox="1">
            <a:spLocks noGrp="1"/>
          </p:cNvSpPr>
          <p:nvPr>
            <p:ph type="title"/>
          </p:nvPr>
        </p:nvSpPr>
        <p:spPr>
          <a:xfrm>
            <a:off x="457200" y="204788"/>
            <a:ext cx="3008313" cy="8715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21"/>
          <p:cNvSpPr txBox="1">
            <a:spLocks noGrp="1"/>
          </p:cNvSpPr>
          <p:nvPr>
            <p:ph type="body" idx="1"/>
          </p:nvPr>
        </p:nvSpPr>
        <p:spPr>
          <a:xfrm>
            <a:off x="3575050" y="204788"/>
            <a:ext cx="5111750" cy="43898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body" idx="2"/>
          </p:nvPr>
        </p:nvSpPr>
        <p:spPr>
          <a:xfrm>
            <a:off x="457200" y="1076325"/>
            <a:ext cx="3008313" cy="35182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03" name="Google Shape;103;p21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21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21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2"/>
          <p:cNvSpPr txBox="1">
            <a:spLocks noGrp="1"/>
          </p:cNvSpPr>
          <p:nvPr>
            <p:ph type="title"/>
          </p:nvPr>
        </p:nvSpPr>
        <p:spPr>
          <a:xfrm>
            <a:off x="1792288" y="3600450"/>
            <a:ext cx="5486400" cy="425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22"/>
          <p:cNvSpPr>
            <a:spLocks noGrp="1"/>
          </p:cNvSpPr>
          <p:nvPr>
            <p:ph type="pic" idx="2"/>
          </p:nvPr>
        </p:nvSpPr>
        <p:spPr>
          <a:xfrm>
            <a:off x="1792288" y="459581"/>
            <a:ext cx="5486400" cy="308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9" name="Google Shape;109;p22"/>
          <p:cNvSpPr txBox="1">
            <a:spLocks noGrp="1"/>
          </p:cNvSpPr>
          <p:nvPr>
            <p:ph type="body" idx="1"/>
          </p:nvPr>
        </p:nvSpPr>
        <p:spPr>
          <a:xfrm>
            <a:off x="1792288" y="4025503"/>
            <a:ext cx="5486400" cy="6036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110" name="Google Shape;110;p22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1" name="Google Shape;111;p22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2" name="Google Shape;112;p22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dt" idx="10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ftr" idx="11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ldNum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419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sv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sv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sv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sv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.sv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sv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sv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sv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5"/>
          <p:cNvSpPr txBox="1">
            <a:spLocks noGrp="1"/>
          </p:cNvSpPr>
          <p:nvPr>
            <p:ph type="ctrTitle"/>
          </p:nvPr>
        </p:nvSpPr>
        <p:spPr>
          <a:xfrm>
            <a:off x="685800" y="1198352"/>
            <a:ext cx="7772400" cy="1574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dirty="0"/>
              <a:t>Progetto TIW – RIA</a:t>
            </a:r>
            <a:br>
              <a:rPr lang="es-419" dirty="0"/>
            </a:br>
            <a:r>
              <a:rPr lang="es-419" sz="4400" dirty="0"/>
              <a:t>Gestione di immagini</a:t>
            </a:r>
            <a:endParaRPr dirty="0"/>
          </a:p>
        </p:txBody>
      </p:sp>
      <p:sp>
        <p:nvSpPr>
          <p:cNvPr id="130" name="Google Shape;130;p25"/>
          <p:cNvSpPr txBox="1">
            <a:spLocks noGrp="1"/>
          </p:cNvSpPr>
          <p:nvPr>
            <p:ph type="subTitle" idx="1"/>
          </p:nvPr>
        </p:nvSpPr>
        <p:spPr>
          <a:xfrm>
            <a:off x="1371600" y="3157841"/>
            <a:ext cx="6400800" cy="1314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</a:pPr>
            <a:r>
              <a:rPr lang="es-419" dirty="0"/>
              <a:t>Kevin Ziroldi – Matteo Volpari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457200" y="18482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 dirty="0"/>
              <a:t>Analisi requisiti</a:t>
            </a:r>
            <a:endParaRPr sz="3000" dirty="0"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345332" y="1227050"/>
            <a:ext cx="8453336" cy="3916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Pages (views), </a:t>
            </a:r>
            <a:r>
              <a:rPr lang="en-GB" sz="1600" b="1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view components</a:t>
            </a: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1600" b="1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events</a:t>
            </a: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GB" sz="1600" b="1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actions</a:t>
            </a:r>
            <a:endParaRPr lang="en-GB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 </a:t>
            </a: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Un’applicazione web consente la gestione di una galleria d’immagini. L’applicazione supporta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registr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azione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gin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mediante una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pagina pubblica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opportune </a:t>
            </a:r>
            <a:r>
              <a:rPr lang="it-IT" sz="1600" b="0" i="0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La registrazione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controlla la validità sintattica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dell’indirizzo di email e l’uguaglianza tra i campi “password” e “ripeti password”.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 registrazione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controlla l’</a:t>
            </a:r>
            <a:r>
              <a:rPr lang="it-IT" sz="1600" b="0" i="0" u="none" strike="noStrike" dirty="0" err="1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unicita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dello username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 </a:t>
            </a: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Ogni immagine è memorizzata come file nel file system del server su cui l’applicazione è rilasciata. Inoltre nella base di dati sono memorizzati i seguenti attributi: un titolo, una data di creazione, un testo descrittivo e il percorso del file dell’immagine nel file system del server. Le immagini sono associate all’utente che le carica. </a:t>
            </a: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L’utente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puo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creare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dalla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 PAGE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associare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 questi le </a:t>
            </a:r>
            <a:r>
              <a:rPr lang="it-IT" sz="1600" b="0" i="0" u="sng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proprie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immagini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Un album ha un titolo, il creatore e la data di creazione. La stessa immagine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puo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appartenere a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di un album. Le immagini sono associate a uno o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commenti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inseriti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dagli utenti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(dal proprietario o da altri utenti). Un commento ha un testo e il nome dell’utente che lo ha creato. 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262647" y="404791"/>
            <a:ext cx="8618706" cy="444240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 algn="just">
              <a:spcBef>
                <a:spcPts val="0"/>
              </a:spcBef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Quando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l’utente accede all’HOME PAGE,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questa presenta l’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elenco degli album che ha creato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l’elenco degli album creati da altri utenti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Entrambi gli elenchi sono ordinati per data di creazione decrescente. </a:t>
            </a: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Quando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l’utente clicca su un album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che appare negli elenchi della HOME PAGE, appare la pagina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 PAGE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che contiene inizialmente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una tabella di una riga e cinque colonne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Ogni cella contiene una miniatura (</a:t>
            </a:r>
            <a:r>
              <a:rPr lang="it-IT" sz="1600" b="0" i="1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thumbnail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 e il titolo dell’immagine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Se il numero di immagini non è un multiplo di 5 la tabella deve avere sempre 5 celle, lasciando quelle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a destra vuote. Le miniature sono ordinate da sinistra a destra per data decrescente. Se l’album contiene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di cinque immagini, sono disponibili comandi per vedere il precedente e successivo insieme di cinque immagini. Se la pagina ALBUM PAGE mostra il primo blocco d’immagini e ne esistono altre successive nell’ordinamento, compare a destra della riga il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bottone SUCCESSIVE,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che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permette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 vedere le successive cinque immagini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Se la pagina ALBUM PAGE mostra l’ultimo blocco d’immagini e ne esistono altre precedenti nell’ordinamento, compare a sinistra della riga il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bottone PRECEDENTI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che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permette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di vedere le cinque immagini precedenti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Se la pagina ALBUM PAGE mostra un blocco d’immagini e ne esistono altre precedenti e successive nell’ordinamento, compare a destra della riga il bottone SUCCESSIVE, che permette di vedere le successive cinque immagini, e a sinistra il bottone PRECEDENTI, che permette di vedere le cinque immagini precedenti. </a:t>
            </a:r>
          </a:p>
        </p:txBody>
      </p:sp>
    </p:spTree>
    <p:extLst>
      <p:ext uri="{BB962C8B-B14F-4D97-AF65-F5344CB8AC3E}">
        <p14:creationId xmlns:p14="http://schemas.microsoft.com/office/powerpoint/2010/main" val="11967331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262647" y="275509"/>
            <a:ext cx="8618706" cy="4442406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Quando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l’utente seleziona una miniatura,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una pagina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 PAGE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mostra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tutti i dati dell’immagine scelta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tra cui la stessa immagine a grandezza naturale e i commenti eventualmente presenti. La pagina mostra anche una </a:t>
            </a:r>
            <a:r>
              <a:rPr lang="it-IT" sz="1600" b="0" i="0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aggiungere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un commento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bottone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cancellare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l’immagine e tutti i commenti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 essa associati. Il bottone di cancellazione appare solo se l’immagine appartiene all’utente. L’invio del commento con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bottone INVIA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ripresenta la pagina IMAGE PAGE, con tutti i dati aggiornati della stessa immagine. </a:t>
            </a:r>
          </a:p>
          <a:p>
            <a:pPr marL="114300" indent="0"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 pagina IMAGE PAGE contiene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collegamenti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tornare all’HOME PAGE e alla pagina ALBUM PAGE. La pagina ALBUM PAGE contiene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collegamento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tornare all’HOME PAGE. L’applicazione consente il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out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dell’utente. </a:t>
            </a:r>
          </a:p>
        </p:txBody>
      </p:sp>
    </p:spTree>
    <p:extLst>
      <p:ext uri="{BB962C8B-B14F-4D97-AF65-F5344CB8AC3E}">
        <p14:creationId xmlns:p14="http://schemas.microsoft.com/office/powerpoint/2010/main" val="1572578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31"/>
          <p:cNvSpPr txBox="1">
            <a:spLocks noGrp="1"/>
          </p:cNvSpPr>
          <p:nvPr>
            <p:ph type="title"/>
          </p:nvPr>
        </p:nvSpPr>
        <p:spPr>
          <a:xfrm>
            <a:off x="457200" y="184825"/>
            <a:ext cx="8229600" cy="8574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419" sz="3000" dirty="0"/>
              <a:t>Requisiti versione RIA</a:t>
            </a:r>
            <a:endParaRPr sz="3000" dirty="0"/>
          </a:p>
        </p:txBody>
      </p:sp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345332" y="1042225"/>
            <a:ext cx="8453336" cy="3916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L’applicazione supporta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registr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azione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mediante una </a:t>
            </a:r>
            <a:r>
              <a:rPr lang="it-IT" sz="1600" b="0" i="0" u="none" strike="noStrike" dirty="0">
                <a:solidFill>
                  <a:srgbClr val="FB000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pagina pubblica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 opportune </a:t>
            </a:r>
            <a:r>
              <a:rPr lang="it-IT" sz="1600" b="0" i="0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La registrazione richiede l’inserimento di username, indirizzo di email e password 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controlla la </a:t>
            </a:r>
            <a:r>
              <a:rPr lang="it-IT" sz="1600" b="0" i="0" u="none" strike="noStrike" dirty="0" err="1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validita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sintattica dell’indirizzo di email e l’uguaglianza tra i campi “password” e “ripeti password”, anche a lato client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La registrazione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controlla l’</a:t>
            </a:r>
            <a:r>
              <a:rPr lang="it-IT" sz="1600" b="0" i="0" u="none" strike="noStrike" dirty="0" err="1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unicita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dello username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Dopo il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login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dell’utente, l’intera applicazione è realizzata con un’</a:t>
            </a:r>
            <a:r>
              <a:rPr lang="it-IT" sz="1600" b="0" i="0" u="none" strike="noStrike" dirty="0">
                <a:solidFill>
                  <a:srgbClr val="FB000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unica pagina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Ogni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interazione dell’utente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è gestita senza ricaricare completamente la pagina, ma produce l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’invocazione asincrona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 server e l’eventuale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modifica del contenuto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da aggiornare a seguito dell’evento.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L’evento di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visualizzazione del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blocco precedente/successivo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d’immagini di un album è gestito a lato client senza generare una richiesta al server. L’applicazione carica le informazioni necessarie per la visualizzazione di tutte le immagini di un album e dei relativi commenti mediante un’unica chiamata.</a:t>
            </a:r>
          </a:p>
          <a:p>
            <a:pPr fontAlgn="base">
              <a:spcBef>
                <a:spcPts val="0"/>
              </a:spcBef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Quando l’utente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passa con il mouse su una miniatura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l’applicazione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mostra una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finestra modale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con tutte le informazioni dell’immagine, tra cui la stessa a grandezza naturale, i commenti eventualmente presenti e la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inserire un commento.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13322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31"/>
          <p:cNvSpPr txBox="1">
            <a:spLocks noGrp="1"/>
          </p:cNvSpPr>
          <p:nvPr>
            <p:ph type="body" idx="1"/>
          </p:nvPr>
        </p:nvSpPr>
        <p:spPr>
          <a:xfrm>
            <a:off x="345332" y="613525"/>
            <a:ext cx="8453336" cy="3916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L’applicazione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controlla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anche a lato client </a:t>
            </a:r>
            <a:r>
              <a:rPr lang="it-IT" sz="1600" b="0" i="0" u="none" strike="noStrike" dirty="0">
                <a:solidFill>
                  <a:srgbClr val="80350E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che non si invii un commento vuoto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Errori a lato server devono essere segnalati mediante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messaggio di allerta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all’interno della pagina.</a:t>
            </a:r>
          </a:p>
          <a:p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 deve consentire all’utente di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riordinare l’elenco delle immagini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all’interno di un album con un criterio personalizzato diverso da quello di default (data decrescente). L’utente accede a un elenco dei titoli delle immagini ordinato secondo il criterio correntemente in uso: default o personalizzato.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Trascina il titolo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di un’immagine nell’elenco 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 colloca in una posizione diversa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realizzare l’ordinamento che desidera, senza invocare il server. Quando l’utente ha raggiunto l’ordinamento desiderato, usa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bottone “salva ordinamento”,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per memorizzare la sequenza sul server. Ai successivi accessi, l’ordinamento personalizzato, per quell’utente, è usato al posto di quello di default.</a:t>
            </a:r>
          </a:p>
        </p:txBody>
      </p:sp>
    </p:spTree>
    <p:extLst>
      <p:ext uri="{BB962C8B-B14F-4D97-AF65-F5344CB8AC3E}">
        <p14:creationId xmlns:p14="http://schemas.microsoft.com/office/powerpoint/2010/main" val="3918168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2"/>
          <p:cNvSpPr txBox="1">
            <a:spLocks noGrp="1"/>
          </p:cNvSpPr>
          <p:nvPr>
            <p:ph type="title"/>
          </p:nvPr>
        </p:nvSpPr>
        <p:spPr>
          <a:xfrm>
            <a:off x="1143000" y="249492"/>
            <a:ext cx="6858000" cy="3865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Completamento delle specifiche</a:t>
            </a:r>
            <a:endParaRPr sz="3000" dirty="0"/>
          </a:p>
        </p:txBody>
      </p:sp>
      <p:sp>
        <p:nvSpPr>
          <p:cNvPr id="191" name="Google Shape;191;p32"/>
          <p:cNvSpPr txBox="1">
            <a:spLocks noGrp="1"/>
          </p:cNvSpPr>
          <p:nvPr>
            <p:ph type="body" idx="1"/>
          </p:nvPr>
        </p:nvSpPr>
        <p:spPr>
          <a:xfrm>
            <a:off x="142116" y="777631"/>
            <a:ext cx="8759123" cy="39966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Tutti i campi delle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sono obbligatori.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 un utente sta compilando una </a:t>
            </a:r>
            <a:r>
              <a:rPr lang="it-IT" sz="160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e </a:t>
            </a:r>
            <a:r>
              <a:rPr lang="it-IT" sz="160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preme </a:t>
            </a:r>
            <a:r>
              <a:rPr lang="it-IT" sz="160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il tasto invio</a:t>
            </a:r>
            <a:r>
              <a:rPr lang="it-IT" sz="16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l’applicazione </a:t>
            </a:r>
            <a:r>
              <a:rPr lang="it-IT" sz="160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simula un click </a:t>
            </a:r>
            <a:r>
              <a:rPr lang="it-IT" sz="160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 </a:t>
            </a: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l’invio della </a:t>
            </a:r>
            <a:r>
              <a:rPr lang="it-IT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in maniera asincrona.</a:t>
            </a:r>
            <a:endParaRPr lang="it-IT" sz="160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La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pagina di default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è quella che contiene la </a:t>
            </a:r>
            <a:r>
              <a:rPr lang="it-IT" sz="1600" b="0" i="0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di login e di </a:t>
            </a:r>
            <a:r>
              <a:rPr lang="it-IT" sz="1600" b="0" i="0" u="none" strike="noStrike" dirty="0" err="1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signup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Dopo la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registrazione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l’utente accede direttamente all</a:t>
            </a: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 </a:t>
            </a:r>
            <a:r>
              <a:rPr lang="it-IT" sz="16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 utente può loggarsi usando email e password oppure usando username e password.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 l’utente non è loggato e tenta di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accedere alla home page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viene </a:t>
            </a:r>
            <a:r>
              <a:rPr lang="it-IT" sz="16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reindirizzato alla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pagina di login.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 utente non può creare più album con lo stesso nome. </a:t>
            </a:r>
            <a:endParaRPr lang="it-IT" sz="16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tenti diversi possono avere album con stesso nome.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 momento della creazione, un album può essere vuoto. È possibile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aggiungere immagini </a:t>
            </a:r>
            <a:r>
              <a:rPr lang="it-IT" sz="16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dal proprio file system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all’album dalla home page. È possibile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aggiungere immagini </a:t>
            </a:r>
            <a:r>
              <a:rPr lang="it-IT" sz="16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già caricate in altri album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ad nuovo album dalla image page.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 utente può inserire, tra le immagini già presenti sul server, solamente le sue immagini. </a:t>
            </a:r>
          </a:p>
          <a:p>
            <a:pPr algn="just" rtl="0" fontAlgn="base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Se l’immagine appartiene a più album, al momento della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cancellazione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viene </a:t>
            </a:r>
            <a:r>
              <a:rPr lang="it-IT" sz="1600" b="0" i="0" u="none" strike="noStrike" dirty="0">
                <a:solidFill>
                  <a:schemeClr val="accent6">
                    <a:lumMod val="50000"/>
                  </a:schemeClr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cancellata solo da un album.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381000" y="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Server-side components</a:t>
            </a:r>
            <a:endParaRPr sz="3000" dirty="0"/>
          </a:p>
        </p:txBody>
      </p:sp>
      <p:sp>
        <p:nvSpPr>
          <p:cNvPr id="266" name="Google Shape;266;p36"/>
          <p:cNvSpPr txBox="1">
            <a:spLocks noGrp="1"/>
          </p:cNvSpPr>
          <p:nvPr>
            <p:ph type="body" idx="1"/>
          </p:nvPr>
        </p:nvSpPr>
        <p:spPr>
          <a:xfrm>
            <a:off x="381000" y="855597"/>
            <a:ext cx="4038600" cy="422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b="1" dirty="0">
                <a:latin typeface="Calibri" panose="020F0502020204030204" pitchFamily="34" charset="0"/>
                <a:cs typeface="Calibri" panose="020F0502020204030204" pitchFamily="34" charset="0"/>
              </a:rPr>
              <a:t>Model objects (Beans)</a:t>
            </a:r>
          </a:p>
          <a:p>
            <a:pPr marL="742950" lvl="1" indent="-28575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dirty="0">
                <a:latin typeface="Calibri" panose="020F0502020204030204" pitchFamily="34" charset="0"/>
                <a:cs typeface="Calibri" panose="020F0502020204030204" pitchFamily="34" charset="0"/>
              </a:rPr>
              <a:t>Album</a:t>
            </a:r>
          </a:p>
          <a:p>
            <a:pPr marL="742950" lvl="1" indent="-28575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dirty="0">
                <a:latin typeface="Calibri" panose="020F0502020204030204" pitchFamily="34" charset="0"/>
                <a:cs typeface="Calibri" panose="020F0502020204030204" pitchFamily="34" charset="0"/>
              </a:rPr>
              <a:t>Comment</a:t>
            </a:r>
          </a:p>
          <a:p>
            <a:pPr marL="742950" lvl="1" indent="-28575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dirty="0">
                <a:latin typeface="Calibri" panose="020F0502020204030204" pitchFamily="34" charset="0"/>
                <a:cs typeface="Calibri" panose="020F0502020204030204" pitchFamily="34" charset="0"/>
              </a:rPr>
              <a:t>Image</a:t>
            </a:r>
          </a:p>
          <a:p>
            <a:pPr marL="742950" lvl="1" indent="-28575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dirty="0">
                <a:latin typeface="Calibri" panose="020F0502020204030204" pitchFamily="34" charset="0"/>
                <a:cs typeface="Calibri" panose="020F0502020204030204" pitchFamily="34" charset="0"/>
              </a:rPr>
              <a:t>User</a:t>
            </a:r>
          </a:p>
          <a:p>
            <a:pPr marL="457200" lvl="1" indent="0">
              <a:lnSpc>
                <a:spcPct val="80000"/>
              </a:lnSpc>
              <a:spcBef>
                <a:spcPts val="0"/>
              </a:spcBef>
              <a:buSzPts val="1750"/>
              <a:buNone/>
            </a:pPr>
            <a:endParaRPr lang="es-419" sz="1600" dirty="0"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s-419" sz="1600" b="1" dirty="0">
                <a:latin typeface="Calibri" panose="020F0502020204030204" pitchFamily="34" charset="0"/>
                <a:cs typeface="Calibri" panose="020F0502020204030204" pitchFamily="34" charset="0"/>
              </a:rPr>
              <a:t>Data </a:t>
            </a:r>
            <a:r>
              <a:rPr lang="en-GB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Access Objects (DAO)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AlbumDAO</a:t>
            </a:r>
            <a:endParaRPr lang="en-GB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findAlbumsByUserSorted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findAlbumsOfOthersSorted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findAlbumById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createAlbum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albumTitle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getUserIdByAlbumId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getAlbumIds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()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CommentDAO</a:t>
            </a:r>
            <a:endParaRPr lang="en-GB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findCommentsByImageId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addComment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(String content,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getUsernameByCommentId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commentId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A51F1A-DACB-AFD5-9C3D-457477DDF5C0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4625340" y="855597"/>
            <a:ext cx="3985260" cy="3718028"/>
          </a:xfrm>
        </p:spPr>
        <p:txBody>
          <a:bodyPr/>
          <a:lstStyle/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ContainsDAO</a:t>
            </a:r>
            <a:endParaRPr lang="en-GB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changeImagesOrder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List&lt;Integer&gt;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imageIds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60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60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ImageDAO</a:t>
            </a:r>
            <a:endParaRPr lang="en-GB" sz="160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addNewImageToAlbum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(String title, String description, String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imagePath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findImageById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findImagesForAlbumDefaultSort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findImagesForAlbumActualSort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deleteImageFromAlbum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getUserIdByImageId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addExistingImageToAlbum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  <a:endParaRPr lang="en-GB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albumContainsImage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(int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int </a:t>
            </a:r>
            <a:r>
              <a:rPr lang="en-GB" sz="12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imageId</a:t>
            </a:r>
            <a:r>
              <a:rPr lang="en-GB" sz="12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60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UserDAO</a:t>
            </a:r>
            <a:endParaRPr lang="en-GB" sz="160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checkCredentials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usr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, String </a:t>
            </a: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pwd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getUserByUsername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 username)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getUserByEmail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 email)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GB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registerUser</a:t>
            </a:r>
            <a:r>
              <a:rPr lang="en-GB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(String username, String email, String password)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Server-side components</a:t>
            </a:r>
            <a:endParaRPr sz="3000" dirty="0"/>
          </a:p>
        </p:txBody>
      </p:sp>
      <p:sp>
        <p:nvSpPr>
          <p:cNvPr id="267" name="Google Shape;267;p36"/>
          <p:cNvSpPr txBox="1">
            <a:spLocks noGrp="1"/>
          </p:cNvSpPr>
          <p:nvPr>
            <p:ph type="body" idx="2"/>
          </p:nvPr>
        </p:nvSpPr>
        <p:spPr>
          <a:xfrm>
            <a:off x="533400" y="112629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50"/>
              <a:buChar char="•"/>
            </a:pPr>
            <a:r>
              <a:rPr lang="en-GB" sz="1600" b="1" dirty="0"/>
              <a:t>Controllers (servlets)</a:t>
            </a:r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AddCommentToImage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AddExistingImageToAlbum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AddNewImageToAlbum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ChangeImagesOrder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CheckLogin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CheckSignup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CreateAlbum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DeleteImageFromAlbum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GetAlbumImagesData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GetAlbumsData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 err="1"/>
              <a:t>GetImageData</a:t>
            </a:r>
            <a:endParaRPr lang="en-GB" sz="1600" dirty="0"/>
          </a:p>
          <a:p>
            <a:pPr marL="742950" lvl="1" indent="-285750" algn="l" rtl="0">
              <a:lnSpc>
                <a:spcPct val="80000"/>
              </a:lnSpc>
              <a:spcBef>
                <a:spcPts val="300"/>
              </a:spcBef>
              <a:spcAft>
                <a:spcPts val="0"/>
              </a:spcAft>
              <a:buClr>
                <a:schemeClr val="dk1"/>
              </a:buClr>
              <a:buSzPts val="1500"/>
              <a:buChar char="–"/>
            </a:pPr>
            <a:r>
              <a:rPr lang="en-GB" sz="1600" dirty="0"/>
              <a:t>Logout</a:t>
            </a:r>
          </a:p>
        </p:txBody>
      </p:sp>
      <p:sp>
        <p:nvSpPr>
          <p:cNvPr id="2" name="Google Shape;267;p36">
            <a:extLst>
              <a:ext uri="{FF2B5EF4-FFF2-40B4-BE49-F238E27FC236}">
                <a16:creationId xmlns:a16="http://schemas.microsoft.com/office/drawing/2014/main" id="{0DFC7357-4948-F072-1CFE-10814D65D6DB}"/>
              </a:ext>
            </a:extLst>
          </p:cNvPr>
          <p:cNvSpPr txBox="1">
            <a:spLocks/>
          </p:cNvSpPr>
          <p:nvPr/>
        </p:nvSpPr>
        <p:spPr>
          <a:xfrm>
            <a:off x="4572000" y="1126290"/>
            <a:ext cx="4038600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06400" algn="l" rtl="0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lnSpc>
                <a:spcPct val="80000"/>
              </a:lnSpc>
              <a:spcBef>
                <a:spcPts val="0"/>
              </a:spcBef>
              <a:buSzPts val="1750"/>
              <a:buFont typeface="Arial" panose="020B0604020202020204" pitchFamily="34" charset="0"/>
              <a:buChar char="•"/>
            </a:pPr>
            <a:r>
              <a:rPr lang="en-US" sz="1600" b="1" dirty="0"/>
              <a:t>Filters</a:t>
            </a:r>
          </a:p>
          <a:p>
            <a:pPr marL="742950" lvl="1" indent="-285750">
              <a:lnSpc>
                <a:spcPct val="80000"/>
              </a:lnSpc>
              <a:spcBef>
                <a:spcPts val="300"/>
              </a:spcBef>
              <a:buSzPts val="1500"/>
            </a:pPr>
            <a:r>
              <a:rPr lang="en-US" sz="1600" dirty="0" err="1"/>
              <a:t>CheckUserLogged</a:t>
            </a:r>
            <a:endParaRPr lang="en-US" sz="1600" dirty="0"/>
          </a:p>
          <a:p>
            <a:pPr marL="742950" lvl="1" indent="-285750">
              <a:lnSpc>
                <a:spcPct val="80000"/>
              </a:lnSpc>
              <a:spcBef>
                <a:spcPts val="300"/>
              </a:spcBef>
              <a:buSzPts val="1500"/>
            </a:pPr>
            <a:r>
              <a:rPr lang="en-US" sz="1600" dirty="0" err="1"/>
              <a:t>NoCacher</a:t>
            </a:r>
            <a:endParaRPr lang="en-US" sz="1600" dirty="0"/>
          </a:p>
          <a:p>
            <a:pPr marL="342900" indent="-342900">
              <a:lnSpc>
                <a:spcPct val="80000"/>
              </a:lnSpc>
              <a:spcBef>
                <a:spcPts val="0"/>
              </a:spcBef>
              <a:buSzPts val="1750"/>
            </a:pPr>
            <a:endParaRPr lang="en-US" sz="1600" b="1" dirty="0"/>
          </a:p>
          <a:p>
            <a:pPr marL="342900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en-US" sz="1600" b="1" dirty="0"/>
              <a:t>Utils</a:t>
            </a:r>
          </a:p>
          <a:p>
            <a:pPr marL="742950" lvl="1" indent="-285750">
              <a:lnSpc>
                <a:spcPct val="80000"/>
              </a:lnSpc>
              <a:spcBef>
                <a:spcPts val="300"/>
              </a:spcBef>
              <a:buSzPts val="1500"/>
            </a:pPr>
            <a:r>
              <a:rPr lang="en-US" sz="1600" dirty="0" err="1"/>
              <a:t>ConnectionHandler</a:t>
            </a:r>
            <a:endParaRPr lang="en-US" sz="1600" dirty="0"/>
          </a:p>
          <a:p>
            <a:pPr marL="1200150" lvl="2" indent="-285750">
              <a:lnSpc>
                <a:spcPct val="80000"/>
              </a:lnSpc>
              <a:spcBef>
                <a:spcPts val="300"/>
              </a:spcBef>
              <a:buSzPts val="1500"/>
              <a:buFont typeface="Arial" panose="020B0604020202020204" pitchFamily="34" charset="0"/>
              <a:buChar char="•"/>
            </a:pPr>
            <a:r>
              <a:rPr lang="en-US" sz="1200" dirty="0" err="1"/>
              <a:t>getConnection</a:t>
            </a:r>
            <a:endParaRPr lang="en-US" sz="1200" dirty="0"/>
          </a:p>
          <a:p>
            <a:pPr marL="1200150" lvl="2" indent="-285750">
              <a:lnSpc>
                <a:spcPct val="80000"/>
              </a:lnSpc>
              <a:spcBef>
                <a:spcPts val="300"/>
              </a:spcBef>
              <a:buSzPts val="1500"/>
              <a:buFont typeface="Arial" panose="020B0604020202020204" pitchFamily="34" charset="0"/>
              <a:buChar char="•"/>
            </a:pPr>
            <a:r>
              <a:rPr lang="en-US" sz="1200" dirty="0" err="1"/>
              <a:t>closeConnection</a:t>
            </a:r>
            <a:endParaRPr lang="en-US" sz="1200" dirty="0"/>
          </a:p>
          <a:p>
            <a:pPr marL="742950" lvl="1" indent="-285750">
              <a:lnSpc>
                <a:spcPct val="80000"/>
              </a:lnSpc>
              <a:spcBef>
                <a:spcPts val="300"/>
              </a:spcBef>
              <a:buSzPts val="1500"/>
            </a:pPr>
            <a:r>
              <a:rPr lang="en-US" sz="1600" dirty="0" err="1"/>
              <a:t>AlbumOrder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5121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457200" y="122880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Client-side components</a:t>
            </a:r>
            <a:endParaRPr sz="3000" dirty="0"/>
          </a:p>
        </p:txBody>
      </p:sp>
      <p:sp>
        <p:nvSpPr>
          <p:cNvPr id="267" name="Google Shape;267;p36"/>
          <p:cNvSpPr txBox="1">
            <a:spLocks noGrp="1"/>
          </p:cNvSpPr>
          <p:nvPr>
            <p:ph type="body" idx="2"/>
          </p:nvPr>
        </p:nvSpPr>
        <p:spPr>
          <a:xfrm>
            <a:off x="457200" y="980130"/>
            <a:ext cx="8328211" cy="38159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Login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Login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Gestione login ed errori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Signup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Gestione registrazione ed errori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endParaRPr lang="it-IT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Home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AlertModalWindow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registerEvents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binding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evento di chiusura della finestra modale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reset: imposta la finestra modale come non visibile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show: mostra il messaggio di errore, rende la finestra modale visibile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AlbumList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registerEvents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binding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evento di click sui bottoni delle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endParaRPr lang="it-IT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reset: imposta le liste e i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come non visibili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show: richiede al server i dati degli album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update: mostra le liste di album e le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endParaRPr lang="it-IT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buildAlbumRow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crea e aggiunge una riga per un album alla lista</a:t>
            </a: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AlbumImages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registerEvents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binding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eventi di immagini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precedent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 successive, torna alla home e riordina immagini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reset: imposta le immagini e i bottoni come non visibili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show: richiede al server i dati delle immagini di un album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update: mostra la tabella con le prime 5 immagini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0774DC-E192-21D5-3E44-D7514E4D6898}"/>
              </a:ext>
            </a:extLst>
          </p:cNvPr>
          <p:cNvSpPr txBox="1"/>
          <p:nvPr/>
        </p:nvSpPr>
        <p:spPr>
          <a:xfrm>
            <a:off x="3532094" y="67235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1750096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Client-side components</a:t>
            </a:r>
            <a:endParaRPr sz="3000" dirty="0"/>
          </a:p>
        </p:txBody>
      </p:sp>
      <p:sp>
        <p:nvSpPr>
          <p:cNvPr id="267" name="Google Shape;267;p36"/>
          <p:cNvSpPr txBox="1">
            <a:spLocks noGrp="1"/>
          </p:cNvSpPr>
          <p:nvPr>
            <p:ph type="body" idx="2"/>
          </p:nvPr>
        </p:nvSpPr>
        <p:spPr>
          <a:xfrm>
            <a:off x="457200" y="1314549"/>
            <a:ext cx="8229599" cy="339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ImageModalWindow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registerEvents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binding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eventi di cancellazione immagine, aggiunta immagine ad altro album e aggiunta commento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reset: imposta l’immagine, i dettagli e le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come non visibili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show: richiede al server i dati dell’immagine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update: mostra l’immagine, le sue informazioni, i commenti, bottoni e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endParaRPr lang="it-IT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800100" lvl="1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SortImages</a:t>
            </a:r>
            <a:endParaRPr lang="it-IT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registerEvents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</a:t>
            </a: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binding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 evento di salvataggio del nuovo ordinamento sul server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reset: imposta la lista di titoli delle immagini come non visibile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update: mostra una tabella contente la lista di titoli delle immagini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buildImageRow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costruisce una riga per l’immagine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titleDragStart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quando il trascinamento inizia, salva l’elemento trascinato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titleDragOver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al passaggio su un altro titolo, modifica la sua classe CSS 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titleDragLeave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quando termina il passaggio su un altro titolo, modifica la sua classe CSS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titleDragDrop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quando l’elemento trascinato viene rilasciato, modifica l’ordinamento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r>
              <a:rPr lang="it-IT" sz="1200" dirty="0" err="1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unselectRows</a:t>
            </a:r>
            <a:r>
              <a:rPr lang="it-IT" sz="12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: ripristina la classe CSS di tutte le righe</a:t>
            </a:r>
          </a:p>
          <a:p>
            <a:pPr marL="1257300" lvl="2" indent="-342900">
              <a:lnSpc>
                <a:spcPct val="80000"/>
              </a:lnSpc>
              <a:spcBef>
                <a:spcPts val="0"/>
              </a:spcBef>
              <a:buSzPts val="1750"/>
            </a:pPr>
            <a:endParaRPr lang="it-IT" sz="12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20774DC-E192-21D5-3E44-D7514E4D6898}"/>
              </a:ext>
            </a:extLst>
          </p:cNvPr>
          <p:cNvSpPr txBox="1"/>
          <p:nvPr/>
        </p:nvSpPr>
        <p:spPr>
          <a:xfrm>
            <a:off x="3532094" y="672353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IT" dirty="0"/>
          </a:p>
        </p:txBody>
      </p:sp>
    </p:spTree>
    <p:extLst>
      <p:ext uri="{BB962C8B-B14F-4D97-AF65-F5344CB8AC3E}">
        <p14:creationId xmlns:p14="http://schemas.microsoft.com/office/powerpoint/2010/main" val="22498056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6"/>
          <p:cNvSpPr txBox="1">
            <a:spLocks noGrp="1"/>
          </p:cNvSpPr>
          <p:nvPr>
            <p:ph type="title"/>
          </p:nvPr>
        </p:nvSpPr>
        <p:spPr>
          <a:xfrm>
            <a:off x="646889" y="133754"/>
            <a:ext cx="7850222" cy="6031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Analisi dei dati</a:t>
            </a:r>
            <a:endParaRPr sz="3000" dirty="0"/>
          </a:p>
        </p:txBody>
      </p:sp>
      <p:sp>
        <p:nvSpPr>
          <p:cNvPr id="136" name="Google Shape;136;p26"/>
          <p:cNvSpPr txBox="1">
            <a:spLocks noGrp="1"/>
          </p:cNvSpPr>
          <p:nvPr>
            <p:ph type="body" idx="1"/>
          </p:nvPr>
        </p:nvSpPr>
        <p:spPr>
          <a:xfrm>
            <a:off x="0" y="659049"/>
            <a:ext cx="9144000" cy="44844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143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AU" sz="1600" b="1" i="0" u="none" strike="noStrike" dirty="0">
                <a:solidFill>
                  <a:srgbClr val="FB0007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Entities</a:t>
            </a:r>
            <a:r>
              <a:rPr lang="en-AU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AU" sz="1600" b="1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attributes</a:t>
            </a:r>
            <a:r>
              <a:rPr lang="en-AU" sz="1600" b="1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</a:t>
            </a:r>
            <a:r>
              <a:rPr lang="en-AU" sz="1600" b="1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relationships </a:t>
            </a:r>
            <a:endParaRPr lang="en-AU" sz="1600" b="0" i="0" u="none" strike="noStrike" dirty="0">
              <a:solidFill>
                <a:srgbClr val="000000"/>
              </a:solidFill>
              <a:effectLst/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 marL="114300" indent="0" rtl="0">
              <a:spcBef>
                <a:spcPts val="0"/>
              </a:spcBef>
              <a:spcAft>
                <a:spcPts val="0"/>
              </a:spcAft>
              <a:buNone/>
            </a:pPr>
            <a:b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Un’applicazione web consente la gestione di una galleria d’immagini. L’applicazione supporta registrazione e login mediante una pagina pubblica con opportune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form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La registrazione controlla la validit</a:t>
            </a:r>
            <a:r>
              <a:rPr lang="it-IT" sz="1600" dirty="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à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sintattica dell’indirizzo di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email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l’uguaglianza tra i campi “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password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” e “ripeti password”. La registrazione controlla l’unicità dello username. </a:t>
            </a:r>
          </a:p>
          <a:p>
            <a:pPr marL="1143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Ogni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immagine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è memorizzata come file nel file system del server su cui l’applicazione è rilasciata. Inoltre nella base di dati sono memorizzati i seguenti attributi: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titolo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una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di creazione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testo descrittivo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il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percorso del file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dell’immagine nel file system del server.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Le immagini sono associate all’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utente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 che le carica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1143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L’utente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puo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creare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album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dalla HOME PAGE e </a:t>
            </a:r>
            <a:r>
              <a:rPr lang="it-IT" sz="1600" b="0" i="0" u="none" strike="noStrike" dirty="0">
                <a:solidFill>
                  <a:srgbClr val="0070C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associare a questi le proprie immagini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Un album ha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titolo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, il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creatore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la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data di creazione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. La stessa immagine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puo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appartenere a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di un album. Le immagini sono associate a uno o </a:t>
            </a:r>
            <a:r>
              <a:rPr lang="it-IT" sz="1600" b="0" i="0" u="none" strike="noStrike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piu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̀ commenti inseriti dagli utenti (dal proprietario o da altri utenti). Un </a:t>
            </a:r>
            <a:r>
              <a:rPr lang="it-IT" sz="1600" b="0" i="0" u="none" strike="noStrike" dirty="0">
                <a:solidFill>
                  <a:srgbClr val="FF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commento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ha un </a:t>
            </a:r>
            <a:r>
              <a:rPr lang="it-IT" sz="1600" b="0" i="0" u="none" strike="noStrike" dirty="0">
                <a:solidFill>
                  <a:srgbClr val="00B05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testo </a:t>
            </a: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e il nome dell’utente che lo ha creato. </a:t>
            </a:r>
          </a:p>
          <a:p>
            <a:pPr marL="11430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it-IT" sz="1600" b="0" i="0" u="none" strike="noStrike" dirty="0">
                <a:solidFill>
                  <a:srgbClr val="000000"/>
                </a:solidFill>
                <a:effectLst/>
                <a:latin typeface="Calibri" panose="020F0502020204030204" pitchFamily="34" charset="0"/>
                <a:cs typeface="Calibri" panose="020F0502020204030204" pitchFamily="34" charset="0"/>
              </a:rPr>
              <a:t>Quando l’utente accede all’HOME PAGE, questa presenta l’elenco degli album che ha creato e l’elenco degli album creati da altri utenti. Entrambi gli elenchi sono ordinati per data di creazione decrescente. </a:t>
            </a:r>
            <a:endParaRPr lang="it-IT" sz="16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3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Application design</a:t>
            </a:r>
            <a:endParaRPr sz="3000" dirty="0"/>
          </a:p>
        </p:txBody>
      </p:sp>
      <p:pic>
        <p:nvPicPr>
          <p:cNvPr id="8" name="Picture 7" descr="A screenshot of a computer&#10;&#10;Description automatically generated">
            <a:extLst>
              <a:ext uri="{FF2B5EF4-FFF2-40B4-BE49-F238E27FC236}">
                <a16:creationId xmlns:a16="http://schemas.microsoft.com/office/drawing/2014/main" id="{2BE95793-089C-52D9-4CAC-6C8F2798E79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1331" y="634603"/>
            <a:ext cx="8994925" cy="5060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123591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>
            <a:spLocks noGrp="1"/>
          </p:cNvSpPr>
          <p:nvPr>
            <p:ph type="title"/>
          </p:nvPr>
        </p:nvSpPr>
        <p:spPr>
          <a:xfrm>
            <a:off x="352716" y="0"/>
            <a:ext cx="11799659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Event-Action table                 Event-Controllers table</a:t>
            </a:r>
            <a:endParaRPr sz="3000" dirty="0"/>
          </a:p>
        </p:txBody>
      </p:sp>
      <p:pic>
        <p:nvPicPr>
          <p:cNvPr id="5" name="Immagine 4" descr="Immagine che contiene testo, menu, schermata, documento&#10;&#10;Descrizione generata automaticamente">
            <a:extLst>
              <a:ext uri="{FF2B5EF4-FFF2-40B4-BE49-F238E27FC236}">
                <a16:creationId xmlns:a16="http://schemas.microsoft.com/office/drawing/2014/main" id="{CB2C2633-B51E-42AE-F7EF-F3EFDEB6DE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5757" y="671416"/>
            <a:ext cx="3643011" cy="4339008"/>
          </a:xfrm>
          <a:prstGeom prst="rect">
            <a:avLst/>
          </a:prstGeom>
        </p:spPr>
      </p:pic>
      <p:pic>
        <p:nvPicPr>
          <p:cNvPr id="6" name="Immagine 5">
            <a:extLst>
              <a:ext uri="{FF2B5EF4-FFF2-40B4-BE49-F238E27FC236}">
                <a16:creationId xmlns:a16="http://schemas.microsoft.com/office/drawing/2014/main" id="{545BC498-3CA9-530E-65B8-31419801F9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725352"/>
            <a:ext cx="4419732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2713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8A0FDC71-A7B8-D5AD-4239-9BEA10A3EC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32812" y="0"/>
            <a:ext cx="591378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916643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sellaDiTesto 4">
            <a:extLst>
              <a:ext uri="{FF2B5EF4-FFF2-40B4-BE49-F238E27FC236}">
                <a16:creationId xmlns:a16="http://schemas.microsoft.com/office/drawing/2014/main" id="{213B9C7B-CB91-5BCC-6986-03210FF271A8}"/>
              </a:ext>
            </a:extLst>
          </p:cNvPr>
          <p:cNvSpPr txBox="1"/>
          <p:nvPr/>
        </p:nvSpPr>
        <p:spPr>
          <a:xfrm>
            <a:off x="-2194560" y="4700016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 dirty="0"/>
          </a:p>
        </p:txBody>
      </p:sp>
      <p:pic>
        <p:nvPicPr>
          <p:cNvPr id="7" name="Elemento grafico 6">
            <a:extLst>
              <a:ext uri="{FF2B5EF4-FFF2-40B4-BE49-F238E27FC236}">
                <a16:creationId xmlns:a16="http://schemas.microsoft.com/office/drawing/2014/main" id="{F4F2DE71-8659-7487-2D56-3F2DBC9980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28544" y="0"/>
            <a:ext cx="4686911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55042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BF4E7221-C240-C82B-925D-3E234E6542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38423" y="0"/>
            <a:ext cx="586715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025062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6CD2B86D-F6D9-D787-3009-C3D7A3F0AFD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156350" y="0"/>
            <a:ext cx="48313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57516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BD53C13C-2BA4-AE26-79DE-CE184A5CAAC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090250" y="0"/>
            <a:ext cx="29635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3138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C9894121-A88B-C0B5-4D32-5AA969F785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314450" y="495300"/>
            <a:ext cx="651510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47679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34AAB10F-67A3-472B-9B95-72E28E4DB5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538654" y="0"/>
            <a:ext cx="606669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569276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BE59B431-B044-EB9D-9EF1-7B2187E59A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996260" y="0"/>
            <a:ext cx="3151479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06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8"/>
          <p:cNvSpPr txBox="1">
            <a:spLocks noGrp="1"/>
          </p:cNvSpPr>
          <p:nvPr>
            <p:ph type="title"/>
          </p:nvPr>
        </p:nvSpPr>
        <p:spPr>
          <a:xfrm>
            <a:off x="583659" y="259823"/>
            <a:ext cx="7976681" cy="4629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/>
              <a:t>Schema ER</a:t>
            </a:r>
            <a:endParaRPr lang="es-419" sz="3000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74407FA8-B167-BB4B-973C-C54D1546AA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270323" y="1199249"/>
            <a:ext cx="6603354" cy="3415527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352951A3-330A-336D-0450-A42E3B03E4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45122" y="0"/>
            <a:ext cx="585375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86241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9FAD4FD1-675D-3222-3CE1-9F1B302413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36314" y="0"/>
            <a:ext cx="407137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706766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A0D9A5CC-4355-299E-9453-4C489123BA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280902" y="0"/>
            <a:ext cx="4582195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1847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2AAC718-B655-725B-39E5-FF240683A3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C6354B20-859B-E460-D3CC-105E3C5C60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A39E2711-2613-497A-A875-8D828D9F33C5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Elemento grafico 5">
            <a:extLst>
              <a:ext uri="{FF2B5EF4-FFF2-40B4-BE49-F238E27FC236}">
                <a16:creationId xmlns:a16="http://schemas.microsoft.com/office/drawing/2014/main" id="{6FE71BFC-F17F-9994-FF4F-7B84C3E431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543149" y="0"/>
            <a:ext cx="405770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851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457200" y="388858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dirty="0"/>
              <a:t>Schema logico</a:t>
            </a:r>
            <a:endParaRPr dirty="0"/>
          </a:p>
        </p:txBody>
      </p:sp>
      <p:sp>
        <p:nvSpPr>
          <p:cNvPr id="172" name="Google Shape;172;p29"/>
          <p:cNvSpPr txBox="1">
            <a:spLocks noGrp="1"/>
          </p:cNvSpPr>
          <p:nvPr>
            <p:ph type="body" idx="1"/>
          </p:nvPr>
        </p:nvSpPr>
        <p:spPr>
          <a:xfrm>
            <a:off x="622091" y="1372520"/>
            <a:ext cx="8229600" cy="33821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username, email, password)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Comment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comment_id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content,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Comment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.user_id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Comment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.image_id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.image_id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image_title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image_creation_date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description,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file_path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album_title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album_creation_date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user_id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Contains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user_id</a:t>
            </a:r>
            <a:r>
              <a:rPr lang="en-GB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album_id</a:t>
            </a:r>
            <a:r>
              <a:rPr lang="en-GB" sz="1800" b="0" i="0" u="sng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sng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order_id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Contains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.image_id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Image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.image_id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Contains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.album_id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Album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.album_id</a:t>
            </a:r>
            <a:endParaRPr lang="en-GB" sz="1100" b="0" i="0" u="none" strike="noStrike" dirty="0">
              <a:solidFill>
                <a:srgbClr val="000000"/>
              </a:solidFill>
              <a:effectLst/>
            </a:endParaRPr>
          </a:p>
          <a:p>
            <a:pPr marL="5080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Contains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.user_id</a:t>
            </a:r>
            <a:r>
              <a:rPr lang="en-GB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-&gt; </a:t>
            </a:r>
            <a:r>
              <a:rPr lang="en-GB" sz="1800" b="1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User</a:t>
            </a:r>
            <a:r>
              <a:rPr lang="en-GB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.user_id</a:t>
            </a:r>
            <a:endParaRPr lang="en-GB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457200" y="517263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Album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A4C9B-6EDB-A135-F078-FD51123D63C8}"/>
              </a:ext>
            </a:extLst>
          </p:cNvPr>
          <p:cNvSpPr txBox="1"/>
          <p:nvPr/>
        </p:nvSpPr>
        <p:spPr>
          <a:xfrm>
            <a:off x="909536" y="1866655"/>
            <a:ext cx="7324928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`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Album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 AUTO_INCREMENT,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album_title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varchar(200)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album_creation_date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date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KEY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user_id_fk_idx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user_fk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`User`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457200" y="392865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Comment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A4C9B-6EDB-A135-F078-FD51123D63C8}"/>
              </a:ext>
            </a:extLst>
          </p:cNvPr>
          <p:cNvSpPr txBox="1"/>
          <p:nvPr/>
        </p:nvSpPr>
        <p:spPr>
          <a:xfrm>
            <a:off x="909536" y="1428910"/>
            <a:ext cx="7324928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`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Comment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comment_id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 AUTO_INCREMENT,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`content` varchar(500)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comment_id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KEY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user_id_fk_idx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KEY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image_fk_idx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image_fk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`Image`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user_id_fk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`User`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9614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457199" y="384957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Contains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A4C9B-6EDB-A135-F078-FD51123D63C8}"/>
              </a:ext>
            </a:extLst>
          </p:cNvPr>
          <p:cNvSpPr txBox="1"/>
          <p:nvPr/>
        </p:nvSpPr>
        <p:spPr>
          <a:xfrm>
            <a:off x="732560" y="1360817"/>
            <a:ext cx="7678879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`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Contains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order_id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 (`image_id`,`album_id`,`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KEY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album_id_fk_idx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KEY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user_id_fk_idx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album_id_fk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`Album`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album_id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image_id_fk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`Image`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CONSTRAINT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user_id_fk_contains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FOREIGN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REFERENCES `User`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 ON DELETE CASCADE ON UPDATE CASCADE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1518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457200" y="57562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Image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A4C9B-6EDB-A135-F078-FD51123D63C8}"/>
              </a:ext>
            </a:extLst>
          </p:cNvPr>
          <p:cNvSpPr txBox="1"/>
          <p:nvPr/>
        </p:nvSpPr>
        <p:spPr>
          <a:xfrm>
            <a:off x="909536" y="1886110"/>
            <a:ext cx="732492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`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Image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 AUTO_INCREMENT,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image_title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varchar(45)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image_creation_date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date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`description` varchar(500)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file_path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varchar(260)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image_id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6090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30"/>
          <p:cNvSpPr txBox="1">
            <a:spLocks noGrp="1"/>
          </p:cNvSpPr>
          <p:nvPr>
            <p:ph type="title"/>
          </p:nvPr>
        </p:nvSpPr>
        <p:spPr>
          <a:xfrm>
            <a:off x="457200" y="556174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lang="es-419" sz="3000" dirty="0"/>
              <a:t>User</a:t>
            </a:r>
            <a:endParaRPr sz="30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92A4C9B-6EDB-A135-F078-FD51123D63C8}"/>
              </a:ext>
            </a:extLst>
          </p:cNvPr>
          <p:cNvSpPr txBox="1"/>
          <p:nvPr/>
        </p:nvSpPr>
        <p:spPr>
          <a:xfrm>
            <a:off x="909536" y="1934748"/>
            <a:ext cx="7324928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CREATE TABLE `</a:t>
            </a:r>
            <a:r>
              <a:rPr lang="en-GB" b="1" dirty="0">
                <a:latin typeface="Courier New" panose="02070309020205020404" pitchFamily="49" charset="0"/>
                <a:cs typeface="Courier New" panose="02070309020205020404" pitchFamily="49" charset="0"/>
              </a:rPr>
              <a:t>User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(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 int NOT NULL AUTO_INCREMENT,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`username` varchar(45)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`email` varchar(100)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`password` varchar(30) NOT NULL,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PRIMARY KEY (`</a:t>
            </a:r>
            <a:r>
              <a:rPr lang="en-GB" dirty="0" err="1">
                <a:latin typeface="Courier New" panose="02070309020205020404" pitchFamily="49" charset="0"/>
                <a:cs typeface="Courier New" panose="02070309020205020404" pitchFamily="49" charset="0"/>
              </a:rPr>
              <a:t>user_id</a:t>
            </a:r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UNIQUE KEY `username` (`username`),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  UNIQUE KEY `email` (`email`)</a:t>
            </a:r>
          </a:p>
          <a:p>
            <a:r>
              <a:rPr lang="en-GB" dirty="0">
                <a:latin typeface="Courier New" panose="02070309020205020404" pitchFamily="49" charset="0"/>
                <a:cs typeface="Courier New" panose="02070309020205020404" pitchFamily="49" charset="0"/>
              </a:rPr>
              <a:t>)</a:t>
            </a:r>
            <a:endParaRPr lang="en-IT" dirty="0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658103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1681</TotalTime>
  <Words>2634</Words>
  <Application>Microsoft Macintosh PowerPoint</Application>
  <PresentationFormat>On-screen Show (16:9)</PresentationFormat>
  <Paragraphs>205</Paragraphs>
  <Slides>33</Slides>
  <Notes>22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Courier New</vt:lpstr>
      <vt:lpstr>Office Theme</vt:lpstr>
      <vt:lpstr>Progetto TIW – RIA Gestione di immagini</vt:lpstr>
      <vt:lpstr>Analisi dei dati</vt:lpstr>
      <vt:lpstr>Schema ER</vt:lpstr>
      <vt:lpstr>Schema logico</vt:lpstr>
      <vt:lpstr>Album</vt:lpstr>
      <vt:lpstr>Comment</vt:lpstr>
      <vt:lpstr>Contains</vt:lpstr>
      <vt:lpstr>Image</vt:lpstr>
      <vt:lpstr>User</vt:lpstr>
      <vt:lpstr>Analisi requisiti</vt:lpstr>
      <vt:lpstr>PowerPoint Presentation</vt:lpstr>
      <vt:lpstr>PowerPoint Presentation</vt:lpstr>
      <vt:lpstr>Requisiti versione RIA</vt:lpstr>
      <vt:lpstr>PowerPoint Presentation</vt:lpstr>
      <vt:lpstr>Completamento delle specifiche</vt:lpstr>
      <vt:lpstr>Server-side components</vt:lpstr>
      <vt:lpstr>Server-side components</vt:lpstr>
      <vt:lpstr>Client-side components</vt:lpstr>
      <vt:lpstr>Client-side components</vt:lpstr>
      <vt:lpstr>Application design</vt:lpstr>
      <vt:lpstr>Event-Action table                 Event-Controllers table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Esercizio Gestione spese di trasferta: progettazione</dc:title>
  <cp:lastModifiedBy>Kevin Ziroldi</cp:lastModifiedBy>
  <cp:revision>91</cp:revision>
  <dcterms:modified xsi:type="dcterms:W3CDTF">2024-06-12T18:53:43Z</dcterms:modified>
</cp:coreProperties>
</file>